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3"/>
    <p:sldMasterId id="2147483910" r:id="rId4"/>
  </p:sldMasterIdLst>
  <p:notesMasterIdLst>
    <p:notesMasterId r:id="rId16"/>
  </p:notesMasterIdLst>
  <p:handoutMasterIdLst>
    <p:handoutMasterId r:id="rId17"/>
  </p:handoutMasterIdLst>
  <p:sldIdLst>
    <p:sldId id="577" r:id="rId5"/>
    <p:sldId id="659" r:id="rId6"/>
    <p:sldId id="649" r:id="rId7"/>
    <p:sldId id="653" r:id="rId8"/>
    <p:sldId id="652" r:id="rId9"/>
    <p:sldId id="657" r:id="rId10"/>
    <p:sldId id="646" r:id="rId11"/>
    <p:sldId id="664" r:id="rId12"/>
    <p:sldId id="662" r:id="rId13"/>
    <p:sldId id="647" r:id="rId14"/>
    <p:sldId id="576" r:id="rId15"/>
  </p:sldIdLst>
  <p:sldSz cx="9144000" cy="6858000" type="screen4x3"/>
  <p:notesSz cx="6881813" cy="92964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32" autoAdjust="0"/>
    <p:restoredTop sz="94434" autoAdjust="0"/>
  </p:normalViewPr>
  <p:slideViewPr>
    <p:cSldViewPr>
      <p:cViewPr varScale="1">
        <p:scale>
          <a:sx n="74" d="100"/>
          <a:sy n="74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uroraLara\AppData\Local\Microsoft\Windows\Temporary%20Internet%20Files\Content.Outlook\JMGFC0LU\2015-03%20Indicador%20Mensu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177982278519415E-2"/>
          <c:y val="8.3715013400337546E-2"/>
          <c:w val="0.89160284446808336"/>
          <c:h val="0.76988401593125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'Base Acumulada'!$S$2</c:f>
              <c:strCache>
                <c:ptCount val="1"/>
                <c:pt idx="0">
                  <c:v>Inscritos Vigentes Acumulados</c:v>
                </c:pt>
              </c:strCache>
            </c:strRef>
          </c:tx>
          <c:invertIfNegative val="0"/>
          <c:cat>
            <c:numRef>
              <c:f>'Base Acumulada'!$A$3:$A$105</c:f>
              <c:numCache>
                <c:formatCode>mmm\-yy</c:formatCode>
                <c:ptCount val="103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</c:numCache>
            </c:numRef>
          </c:cat>
          <c:val>
            <c:numRef>
              <c:f>'Base Acumulada'!$S$3:$S$105</c:f>
              <c:numCache>
                <c:formatCode>#,##0</c:formatCode>
                <c:ptCount val="103"/>
                <c:pt idx="0">
                  <c:v>465</c:v>
                </c:pt>
                <c:pt idx="1">
                  <c:v>1050</c:v>
                </c:pt>
                <c:pt idx="2">
                  <c:v>1727</c:v>
                </c:pt>
                <c:pt idx="3">
                  <c:v>2227</c:v>
                </c:pt>
                <c:pt idx="4">
                  <c:v>2877</c:v>
                </c:pt>
                <c:pt idx="5">
                  <c:v>3379</c:v>
                </c:pt>
                <c:pt idx="6">
                  <c:v>4557</c:v>
                </c:pt>
                <c:pt idx="7">
                  <c:v>6792</c:v>
                </c:pt>
                <c:pt idx="8">
                  <c:v>8406</c:v>
                </c:pt>
                <c:pt idx="9">
                  <c:v>10089</c:v>
                </c:pt>
                <c:pt idx="10">
                  <c:v>11846</c:v>
                </c:pt>
                <c:pt idx="11">
                  <c:v>13273</c:v>
                </c:pt>
                <c:pt idx="12">
                  <c:v>14687</c:v>
                </c:pt>
                <c:pt idx="13">
                  <c:v>15784</c:v>
                </c:pt>
                <c:pt idx="14">
                  <c:v>17742</c:v>
                </c:pt>
                <c:pt idx="15">
                  <c:v>19532</c:v>
                </c:pt>
                <c:pt idx="16">
                  <c:v>21138</c:v>
                </c:pt>
                <c:pt idx="17">
                  <c:v>22792</c:v>
                </c:pt>
                <c:pt idx="18">
                  <c:v>23403</c:v>
                </c:pt>
                <c:pt idx="19">
                  <c:v>23670</c:v>
                </c:pt>
                <c:pt idx="20">
                  <c:v>23863</c:v>
                </c:pt>
                <c:pt idx="21">
                  <c:v>24723</c:v>
                </c:pt>
                <c:pt idx="22">
                  <c:v>25227</c:v>
                </c:pt>
                <c:pt idx="23">
                  <c:v>25659</c:v>
                </c:pt>
                <c:pt idx="24">
                  <c:v>26314</c:v>
                </c:pt>
                <c:pt idx="25">
                  <c:v>26241</c:v>
                </c:pt>
                <c:pt idx="26">
                  <c:v>26123</c:v>
                </c:pt>
                <c:pt idx="27">
                  <c:v>26291</c:v>
                </c:pt>
                <c:pt idx="28">
                  <c:v>26436</c:v>
                </c:pt>
                <c:pt idx="29">
                  <c:v>27225</c:v>
                </c:pt>
                <c:pt idx="30">
                  <c:v>27395</c:v>
                </c:pt>
                <c:pt idx="31">
                  <c:v>27684</c:v>
                </c:pt>
                <c:pt idx="32">
                  <c:v>27671</c:v>
                </c:pt>
                <c:pt idx="33">
                  <c:v>27613</c:v>
                </c:pt>
                <c:pt idx="34">
                  <c:v>27883</c:v>
                </c:pt>
                <c:pt idx="35">
                  <c:v>28333</c:v>
                </c:pt>
                <c:pt idx="36">
                  <c:v>28946</c:v>
                </c:pt>
                <c:pt idx="37">
                  <c:v>29075</c:v>
                </c:pt>
                <c:pt idx="38">
                  <c:v>30318</c:v>
                </c:pt>
                <c:pt idx="39">
                  <c:v>31225</c:v>
                </c:pt>
                <c:pt idx="40">
                  <c:v>32149</c:v>
                </c:pt>
                <c:pt idx="41">
                  <c:v>33829</c:v>
                </c:pt>
                <c:pt idx="42">
                  <c:v>35171</c:v>
                </c:pt>
                <c:pt idx="43">
                  <c:v>36550</c:v>
                </c:pt>
                <c:pt idx="44">
                  <c:v>37333</c:v>
                </c:pt>
                <c:pt idx="45">
                  <c:v>37858</c:v>
                </c:pt>
                <c:pt idx="46">
                  <c:v>38574</c:v>
                </c:pt>
                <c:pt idx="47">
                  <c:v>38648</c:v>
                </c:pt>
                <c:pt idx="48">
                  <c:v>38724</c:v>
                </c:pt>
                <c:pt idx="49">
                  <c:v>38639</c:v>
                </c:pt>
                <c:pt idx="50">
                  <c:v>38185</c:v>
                </c:pt>
                <c:pt idx="51">
                  <c:v>38332</c:v>
                </c:pt>
                <c:pt idx="52">
                  <c:v>38442</c:v>
                </c:pt>
                <c:pt idx="53">
                  <c:v>38001</c:v>
                </c:pt>
                <c:pt idx="54">
                  <c:v>38346</c:v>
                </c:pt>
                <c:pt idx="55">
                  <c:v>39481</c:v>
                </c:pt>
                <c:pt idx="56">
                  <c:v>40185</c:v>
                </c:pt>
                <c:pt idx="57">
                  <c:v>40494</c:v>
                </c:pt>
                <c:pt idx="58">
                  <c:v>41225</c:v>
                </c:pt>
                <c:pt idx="59">
                  <c:v>41522</c:v>
                </c:pt>
                <c:pt idx="60">
                  <c:v>41683</c:v>
                </c:pt>
                <c:pt idx="61">
                  <c:v>41159</c:v>
                </c:pt>
                <c:pt idx="62">
                  <c:v>41987</c:v>
                </c:pt>
                <c:pt idx="63">
                  <c:v>41746</c:v>
                </c:pt>
                <c:pt idx="64">
                  <c:v>41541</c:v>
                </c:pt>
                <c:pt idx="65">
                  <c:v>41412</c:v>
                </c:pt>
                <c:pt idx="66">
                  <c:v>41319</c:v>
                </c:pt>
                <c:pt idx="67">
                  <c:v>41713</c:v>
                </c:pt>
                <c:pt idx="68">
                  <c:v>41751</c:v>
                </c:pt>
                <c:pt idx="69">
                  <c:v>41929</c:v>
                </c:pt>
                <c:pt idx="70">
                  <c:v>42253</c:v>
                </c:pt>
                <c:pt idx="71">
                  <c:v>42477</c:v>
                </c:pt>
                <c:pt idx="72">
                  <c:v>42820</c:v>
                </c:pt>
                <c:pt idx="73">
                  <c:v>42701</c:v>
                </c:pt>
                <c:pt idx="74">
                  <c:v>42457</c:v>
                </c:pt>
                <c:pt idx="75">
                  <c:v>42634</c:v>
                </c:pt>
                <c:pt idx="76">
                  <c:v>42642</c:v>
                </c:pt>
                <c:pt idx="77">
                  <c:v>43606</c:v>
                </c:pt>
                <c:pt idx="78">
                  <c:v>44510</c:v>
                </c:pt>
                <c:pt idx="79">
                  <c:v>46016</c:v>
                </c:pt>
                <c:pt idx="80">
                  <c:v>46038</c:v>
                </c:pt>
                <c:pt idx="81">
                  <c:v>47149</c:v>
                </c:pt>
                <c:pt idx="82">
                  <c:v>47530</c:v>
                </c:pt>
                <c:pt idx="83">
                  <c:v>47349</c:v>
                </c:pt>
                <c:pt idx="84">
                  <c:v>47683</c:v>
                </c:pt>
                <c:pt idx="85">
                  <c:v>47280</c:v>
                </c:pt>
                <c:pt idx="86">
                  <c:v>47853</c:v>
                </c:pt>
                <c:pt idx="87">
                  <c:v>48570</c:v>
                </c:pt>
                <c:pt idx="88">
                  <c:v>49172</c:v>
                </c:pt>
                <c:pt idx="89">
                  <c:v>49132</c:v>
                </c:pt>
                <c:pt idx="90">
                  <c:v>49293</c:v>
                </c:pt>
                <c:pt idx="91">
                  <c:v>49674</c:v>
                </c:pt>
                <c:pt idx="92">
                  <c:v>49794</c:v>
                </c:pt>
                <c:pt idx="93">
                  <c:v>49990</c:v>
                </c:pt>
                <c:pt idx="94">
                  <c:v>50125</c:v>
                </c:pt>
                <c:pt idx="95">
                  <c:v>50635</c:v>
                </c:pt>
                <c:pt idx="96">
                  <c:v>50767</c:v>
                </c:pt>
                <c:pt idx="97">
                  <c:v>50379</c:v>
                </c:pt>
                <c:pt idx="98">
                  <c:v>51110</c:v>
                </c:pt>
                <c:pt idx="99">
                  <c:v>51518</c:v>
                </c:pt>
                <c:pt idx="100">
                  <c:v>51620</c:v>
                </c:pt>
                <c:pt idx="101">
                  <c:v>51965</c:v>
                </c:pt>
                <c:pt idx="102">
                  <c:v>52539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74086272"/>
        <c:axId val="474086832"/>
      </c:barChart>
      <c:dateAx>
        <c:axId val="474086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MX" dirty="0" smtClean="0"/>
                  <a:t>mes</a:t>
                </a:r>
                <a:endParaRPr lang="es-CL" dirty="0"/>
              </a:p>
            </c:rich>
          </c:tx>
          <c:overlay val="0"/>
        </c:title>
        <c:numFmt formatCode="mmm/yy" sourceLinked="0"/>
        <c:majorTickMark val="none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474086832"/>
        <c:crosses val="autoZero"/>
        <c:auto val="1"/>
        <c:lblOffset val="100"/>
        <c:baseTimeUnit val="months"/>
      </c:dateAx>
      <c:valAx>
        <c:axId val="474086832"/>
        <c:scaling>
          <c:orientation val="minMax"/>
        </c:scaling>
        <c:delete val="0"/>
        <c:axPos val="l"/>
        <c:title>
          <c:overlay val="0"/>
        </c:title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474086272"/>
        <c:crosses val="autoZero"/>
        <c:crossBetween val="between"/>
        <c:majorUnit val="10000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FD2901-2843-402F-8D62-63CFE71A37E7}" type="datetimeFigureOut">
              <a:rPr lang="es-CL"/>
              <a:pPr>
                <a:defRPr/>
              </a:pPr>
              <a:t>04-05-2015</a:t>
            </a:fld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67FB42-CBB7-46F6-AA79-89DE162D1DE8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56366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82D5FE-2786-4A63-AE31-127F9A1B6B95}" type="datetimeFigureOut">
              <a:rPr lang="es-CL"/>
              <a:pPr>
                <a:defRPr/>
              </a:pPr>
              <a:t>04-05-2015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3BE9C5-BDF0-4E5E-AD3D-B9AD6F0B6D8D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86813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017BD15-B198-4E4D-B948-1EF4BDB1C847}" type="datetimeFigureOut">
              <a:rPr lang="es-CL"/>
              <a:pPr>
                <a:defRPr/>
              </a:pPr>
              <a:t>04-05-2015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F3D60C3-5AFE-41F1-A250-A3A56FF12A79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095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BD2CF29-E53B-4A88-ADFB-771534854849}" type="datetimeFigureOut">
              <a:rPr lang="es-CL"/>
              <a:pPr>
                <a:defRPr/>
              </a:pPr>
              <a:t>04-05-2015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646E6D3-9CC9-4175-97BE-89D4CF29A4F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8772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02D47B-EBD2-4C91-AAE6-917FC9D65CFD}" type="datetimeFigureOut">
              <a:rPr lang="es-CL"/>
              <a:pPr>
                <a:defRPr/>
              </a:pPr>
              <a:t>04-05-2015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083060-03E2-4256-99E5-4039C478D48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517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113"/>
            <a:ext cx="2670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0 Imagen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5834063"/>
            <a:ext cx="22955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9776" y="1484785"/>
            <a:ext cx="7772400" cy="1008112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2563448"/>
            <a:ext cx="7704856" cy="649528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2819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spedida-Gracia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5734050"/>
            <a:ext cx="22955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5" y="2563448"/>
            <a:ext cx="6120680" cy="1801656"/>
          </a:xfrm>
        </p:spPr>
        <p:txBody>
          <a:bodyPr>
            <a:noAutofit/>
          </a:bodyPr>
          <a:lstStyle>
            <a:lvl1pPr marL="0" indent="0" algn="l">
              <a:buNone/>
              <a:defRPr sz="7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33707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7 CuadroTexto"/>
          <p:cNvSpPr txBox="1"/>
          <p:nvPr/>
        </p:nvSpPr>
        <p:spPr>
          <a:xfrm>
            <a:off x="25400" y="6524625"/>
            <a:ext cx="3449638" cy="196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675" b="1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</a:t>
            </a:r>
            <a:r>
              <a:rPr lang="es-CL" sz="675" b="1" dirty="0" err="1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ChileCompra</a:t>
            </a:r>
            <a:endParaRPr lang="es-CL" sz="675" b="1" dirty="0">
              <a:solidFill>
                <a:prstClr val="white">
                  <a:lumMod val="50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1224" cy="1008112"/>
          </a:xfrm>
        </p:spPr>
        <p:txBody>
          <a:bodyPr>
            <a:normAutofit/>
          </a:bodyPr>
          <a:lstStyle>
            <a:lvl1pPr algn="l">
              <a:defRPr sz="18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5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5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35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35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5367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bg>
      <p:bgPr>
        <a:solidFill>
          <a:srgbClr val="EF41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7 CuadroTexto"/>
          <p:cNvSpPr txBox="1"/>
          <p:nvPr/>
        </p:nvSpPr>
        <p:spPr>
          <a:xfrm>
            <a:off x="25400" y="6524625"/>
            <a:ext cx="3449638" cy="196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675" b="1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</a:t>
            </a:r>
            <a:r>
              <a:rPr lang="es-CL" sz="675" b="1" dirty="0" err="1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ChileCompra</a:t>
            </a:r>
            <a:endParaRPr lang="es-CL" sz="675" b="1" dirty="0">
              <a:solidFill>
                <a:prstClr val="white">
                  <a:lumMod val="50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1224" cy="1008112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5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35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35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37899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7 CuadroTexto"/>
          <p:cNvSpPr txBox="1"/>
          <p:nvPr/>
        </p:nvSpPr>
        <p:spPr>
          <a:xfrm>
            <a:off x="25400" y="6524625"/>
            <a:ext cx="3449638" cy="196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675" b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</a:t>
            </a:r>
            <a:r>
              <a:rPr lang="es-CL" sz="675" b="1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ChileCompra</a:t>
            </a:r>
            <a:endParaRPr lang="es-CL" sz="675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1224" cy="936104"/>
          </a:xfrm>
        </p:spPr>
        <p:txBody>
          <a:bodyPr>
            <a:normAutofit/>
          </a:bodyPr>
          <a:lstStyle>
            <a:lvl1pPr algn="l">
              <a:defRPr lang="es-CL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5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35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35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59700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9 CuadroTexto"/>
          <p:cNvSpPr txBox="1"/>
          <p:nvPr/>
        </p:nvSpPr>
        <p:spPr>
          <a:xfrm>
            <a:off x="25400" y="6524625"/>
            <a:ext cx="3449638" cy="196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675" b="1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</a:t>
            </a:r>
            <a:r>
              <a:rPr lang="es-CL" sz="675" b="1" dirty="0" err="1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ChileCompra</a:t>
            </a:r>
            <a:endParaRPr lang="es-CL" sz="675" b="1" dirty="0">
              <a:solidFill>
                <a:prstClr val="white">
                  <a:lumMod val="50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>
            <a:noAutofit/>
          </a:bodyPr>
          <a:lstStyle>
            <a:lvl1pPr algn="l">
              <a:defRPr sz="2400" b="1" cap="all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74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Encabezado de sección">
    <p:bg>
      <p:bgPr>
        <a:solidFill>
          <a:srgbClr val="EF41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9 CuadroTexto"/>
          <p:cNvSpPr txBox="1"/>
          <p:nvPr/>
        </p:nvSpPr>
        <p:spPr>
          <a:xfrm>
            <a:off x="25400" y="6524625"/>
            <a:ext cx="3449638" cy="196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675" b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</a:t>
            </a:r>
            <a:r>
              <a:rPr lang="es-CL" sz="675" b="1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ChileCompra</a:t>
            </a:r>
            <a:endParaRPr lang="es-CL" sz="675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>
            <a:noAutofit/>
          </a:bodyPr>
          <a:lstStyle>
            <a:lvl1pPr algn="l">
              <a:defRPr sz="2400" b="1" cap="all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899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9 CuadroTexto"/>
          <p:cNvSpPr txBox="1"/>
          <p:nvPr/>
        </p:nvSpPr>
        <p:spPr>
          <a:xfrm>
            <a:off x="25400" y="6524625"/>
            <a:ext cx="3449638" cy="196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675" b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</a:t>
            </a:r>
            <a:r>
              <a:rPr lang="es-CL" sz="675" b="1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ChileCompra</a:t>
            </a:r>
            <a:endParaRPr lang="es-CL" sz="675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>
            <a:noAutofit/>
          </a:bodyPr>
          <a:lstStyle>
            <a:lvl1pPr algn="l">
              <a:defRPr sz="2400" b="1" cap="all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7923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0F75F2-86E4-4C1E-ACCF-29DBD871BBEE}" type="datetimeFigureOut">
              <a:rPr lang="es-CL"/>
              <a:pPr>
                <a:defRPr/>
              </a:pPr>
              <a:t>04-05-2015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08D4AE9-A956-4F1F-A853-FBEAC7B1767C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6637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CuadroTexto"/>
          <p:cNvSpPr txBox="1"/>
          <p:nvPr/>
        </p:nvSpPr>
        <p:spPr>
          <a:xfrm>
            <a:off x="25400" y="6524625"/>
            <a:ext cx="3449638" cy="196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675" b="1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</a:t>
            </a:r>
            <a:r>
              <a:rPr lang="es-CL" sz="675" b="1" dirty="0" err="1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ChileCompra</a:t>
            </a:r>
            <a:endParaRPr lang="es-CL" sz="675" b="1" dirty="0">
              <a:solidFill>
                <a:prstClr val="white">
                  <a:lumMod val="50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1224" cy="936104"/>
          </a:xfrm>
        </p:spPr>
        <p:txBody>
          <a:bodyPr rtlCol="0" anchor="ctr">
            <a:normAutofit/>
          </a:bodyPr>
          <a:lstStyle>
            <a:lvl1pPr>
              <a:defRPr lang="es-CL" sz="18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/>
          <a:lstStyle>
            <a:lvl1pPr>
              <a:defRPr sz="2100">
                <a:solidFill>
                  <a:srgbClr val="EF414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5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35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35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/>
          <a:lstStyle>
            <a:lvl1pPr>
              <a:defRPr sz="2100">
                <a:solidFill>
                  <a:srgbClr val="EF414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5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35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35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22029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0 CuadroTexto"/>
          <p:cNvSpPr txBox="1"/>
          <p:nvPr/>
        </p:nvSpPr>
        <p:spPr>
          <a:xfrm>
            <a:off x="25400" y="6524625"/>
            <a:ext cx="3449638" cy="196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675" b="1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</a:t>
            </a:r>
            <a:r>
              <a:rPr lang="es-CL" sz="675" b="1" dirty="0" err="1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ChileCompra</a:t>
            </a:r>
            <a:endParaRPr lang="es-CL" sz="675" b="1" dirty="0">
              <a:solidFill>
                <a:prstClr val="white">
                  <a:lumMod val="50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1224" cy="1143000"/>
          </a:xfrm>
        </p:spPr>
        <p:txBody>
          <a:bodyPr rtlCol="0" anchor="ctr">
            <a:normAutofit/>
          </a:bodyPr>
          <a:lstStyle>
            <a:lvl1pPr>
              <a:defRPr lang="es-CL" sz="18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solidFill>
                  <a:srgbClr val="EF414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060848"/>
            <a:ext cx="4040188" cy="3951288"/>
          </a:xfrm>
        </p:spPr>
        <p:txBody>
          <a:bodyPr/>
          <a:lstStyle>
            <a:lvl1pPr>
              <a:defRPr sz="15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412776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solidFill>
                  <a:srgbClr val="EF414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060848"/>
            <a:ext cx="4041775" cy="3951288"/>
          </a:xfrm>
        </p:spPr>
        <p:txBody>
          <a:bodyPr/>
          <a:lstStyle>
            <a:lvl1pPr>
              <a:defRPr sz="15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0727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6 CuadroTexto"/>
          <p:cNvSpPr txBox="1"/>
          <p:nvPr/>
        </p:nvSpPr>
        <p:spPr>
          <a:xfrm>
            <a:off x="25400" y="6524625"/>
            <a:ext cx="3449638" cy="196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675" b="1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</a:t>
            </a:r>
            <a:r>
              <a:rPr lang="es-CL" sz="675" b="1" dirty="0" err="1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ChileCompra</a:t>
            </a:r>
            <a:endParaRPr lang="es-CL" sz="675" b="1" dirty="0">
              <a:solidFill>
                <a:prstClr val="white">
                  <a:lumMod val="50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1224" cy="936104"/>
          </a:xfrm>
        </p:spPr>
        <p:txBody>
          <a:bodyPr rtlCol="0" anchor="ctr">
            <a:normAutofit/>
          </a:bodyPr>
          <a:lstStyle>
            <a:lvl1pPr>
              <a:defRPr lang="es-CL" sz="1800" dirty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0515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/>
          <p:nvPr/>
        </p:nvSpPr>
        <p:spPr>
          <a:xfrm>
            <a:off x="25400" y="6524625"/>
            <a:ext cx="3449638" cy="196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675" b="1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</a:t>
            </a:r>
            <a:r>
              <a:rPr lang="es-CL" sz="675" b="1" dirty="0" err="1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ChileCompra</a:t>
            </a:r>
            <a:endParaRPr lang="es-CL" sz="675" b="1" dirty="0">
              <a:solidFill>
                <a:prstClr val="white">
                  <a:lumMod val="50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23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578A3A3-AC48-4EFE-B931-422337E5A69C}" type="datetimeFigureOut">
              <a:rPr lang="es-CL"/>
              <a:pPr>
                <a:defRPr/>
              </a:pPr>
              <a:t>04-05-2015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2E74B5B-A5ED-4BC7-BC7A-791879A00F9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031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B24665-AC5D-41DE-BE72-030ACB50E238}" type="datetimeFigureOut">
              <a:rPr lang="es-CL"/>
              <a:pPr>
                <a:defRPr/>
              </a:pPr>
              <a:t>04-05-2015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BC9D2F-5310-4D9A-8A21-FE11BFE838B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664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A5FCAB-40CA-47AE-A0D2-720D095FFF42}" type="datetimeFigureOut">
              <a:rPr lang="es-CL"/>
              <a:pPr>
                <a:defRPr/>
              </a:pPr>
              <a:t>04-05-2015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FD57205-CD2D-4C89-BAB2-9B2D2EC36F1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515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B1CC5DD-FBB1-4547-B532-941B8A423C99}" type="datetimeFigureOut">
              <a:rPr lang="es-CL"/>
              <a:pPr>
                <a:defRPr/>
              </a:pPr>
              <a:t>04-05-2015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9CD690-72D7-4340-99EB-5D41E3047FD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392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6CD319-DB19-4454-9AB7-DD3A0689595A}" type="datetimeFigureOut">
              <a:rPr lang="es-CL"/>
              <a:pPr>
                <a:defRPr/>
              </a:pPr>
              <a:t>04-05-2015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6FE6D57-E61F-464B-A5C9-AD0B39EC226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886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8F49DE6-3A2B-47F0-B54A-EB7E9A0A2DB8}" type="datetimeFigureOut">
              <a:rPr lang="es-CL"/>
              <a:pPr>
                <a:defRPr/>
              </a:pPr>
              <a:t>04-05-2015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96EB360-B399-4ABE-94F3-E2D90754332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665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41C7E2C-A196-4BE3-B073-04F575AC0185}" type="datetimeFigureOut">
              <a:rPr lang="es-CL"/>
              <a:pPr>
                <a:defRPr/>
              </a:pPr>
              <a:t>04-05-2015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7A7E8A-F947-42C6-B88D-8CB08A8D8A7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929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BC50A27-820E-4529-BEE3-F764B873A762}" type="datetimeFigureOut">
              <a:rPr lang="es-CL"/>
              <a:pPr>
                <a:defRPr/>
              </a:pPr>
              <a:t>04-05-2015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498C5356-B9E0-4D64-9DD3-502AFB46B57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61" r:id="rId1"/>
    <p:sldLayoutId id="2147486662" r:id="rId2"/>
    <p:sldLayoutId id="2147486663" r:id="rId3"/>
    <p:sldLayoutId id="2147486664" r:id="rId4"/>
    <p:sldLayoutId id="2147486665" r:id="rId5"/>
    <p:sldLayoutId id="2147486666" r:id="rId6"/>
    <p:sldLayoutId id="2147486667" r:id="rId7"/>
    <p:sldLayoutId id="2147486668" r:id="rId8"/>
    <p:sldLayoutId id="2147486669" r:id="rId9"/>
    <p:sldLayoutId id="2147486670" r:id="rId10"/>
    <p:sldLayoutId id="2147486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79311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L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smtClean="0"/>
          </a:p>
        </p:txBody>
      </p:sp>
      <p:pic>
        <p:nvPicPr>
          <p:cNvPr id="2052" name="4 Marcador de contenido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5400" y="6524625"/>
            <a:ext cx="3449638" cy="196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675" b="1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</a:t>
            </a:r>
            <a:r>
              <a:rPr lang="es-CL" sz="675" b="1" dirty="0" err="1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ChileCompra</a:t>
            </a:r>
            <a:endParaRPr lang="es-CL" sz="675" b="1" dirty="0">
              <a:solidFill>
                <a:prstClr val="white">
                  <a:lumMod val="50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72" r:id="rId1"/>
    <p:sldLayoutId id="2147486673" r:id="rId2"/>
    <p:sldLayoutId id="2147486674" r:id="rId3"/>
    <p:sldLayoutId id="2147486675" r:id="rId4"/>
    <p:sldLayoutId id="2147486676" r:id="rId5"/>
    <p:sldLayoutId id="2147486677" r:id="rId6"/>
    <p:sldLayoutId id="2147486678" r:id="rId7"/>
    <p:sldLayoutId id="2147486679" r:id="rId8"/>
    <p:sldLayoutId id="2147486680" r:id="rId9"/>
    <p:sldLayoutId id="2147486681" r:id="rId10"/>
    <p:sldLayoutId id="2147486682" r:id="rId11"/>
    <p:sldLayoutId id="2147486683" r:id="rId12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lang="es-CL" kern="1200" dirty="0">
          <a:solidFill>
            <a:srgbClr val="006CB7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>
          <a:solidFill>
            <a:srgbClr val="006CB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>
          <a:solidFill>
            <a:srgbClr val="006CB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>
          <a:solidFill>
            <a:srgbClr val="006CB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>
          <a:solidFill>
            <a:srgbClr val="006CB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>
          <a:solidFill>
            <a:srgbClr val="006CB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>
          <a:solidFill>
            <a:srgbClr val="006CB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>
          <a:solidFill>
            <a:srgbClr val="006CB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>
          <a:solidFill>
            <a:srgbClr val="006CB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s-ES" sz="1600" kern="1200">
          <a:solidFill>
            <a:srgbClr val="006CB7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es-ES" kern="1200">
          <a:solidFill>
            <a:srgbClr val="7F7F7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s-ES" sz="1500" kern="1200">
          <a:solidFill>
            <a:srgbClr val="7F7F7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es-ES" sz="1300" kern="1200">
          <a:solidFill>
            <a:srgbClr val="7F7F7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es-CL" sz="1300" kern="1200">
          <a:solidFill>
            <a:srgbClr val="7F7F7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cadopublico.cl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CL" smtClean="0"/>
          </a:p>
        </p:txBody>
      </p:sp>
      <p:sp>
        <p:nvSpPr>
          <p:cNvPr id="43011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s-CL" smtClean="0"/>
          </a:p>
        </p:txBody>
      </p:sp>
      <p:pic>
        <p:nvPicPr>
          <p:cNvPr id="43012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CuadroTexto 4"/>
          <p:cNvSpPr txBox="1">
            <a:spLocks noChangeArrowheads="1"/>
          </p:cNvSpPr>
          <p:nvPr/>
        </p:nvSpPr>
        <p:spPr bwMode="auto">
          <a:xfrm>
            <a:off x="2408238" y="2270125"/>
            <a:ext cx="4262437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L" sz="18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Registro de Proveedores y su potencial de consolidación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Aurora Lara</a:t>
            </a:r>
            <a:endParaRPr lang="es-MX" sz="1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Jefa Departamento de </a:t>
            </a:r>
            <a:r>
              <a:rPr lang="es-MX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Proveedores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L" sz="1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SANTIAGO </a:t>
            </a:r>
            <a:r>
              <a:rPr lang="es-MX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  <a:endParaRPr lang="es-CL" sz="1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362" y="-85649"/>
            <a:ext cx="9266723" cy="7029297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es-CL" sz="4000" b="1" dirty="0"/>
              <a:t>Desafíos</a:t>
            </a:r>
            <a:endParaRPr lang="en-US" sz="3200" b="1" dirty="0"/>
          </a:p>
          <a:p>
            <a:pPr marL="0" indent="0" algn="ctr" eaLnBrk="1" hangingPunct="1">
              <a:buNone/>
            </a:pPr>
            <a:r>
              <a:rPr lang="es-ES_tradnl" sz="4000" dirty="0" smtClean="0">
                <a:solidFill>
                  <a:schemeClr val="tx1"/>
                </a:solidFill>
              </a:rPr>
              <a:t>El </a:t>
            </a:r>
            <a:r>
              <a:rPr lang="es-ES_tradnl" sz="4000" dirty="0">
                <a:solidFill>
                  <a:schemeClr val="tx1"/>
                </a:solidFill>
              </a:rPr>
              <a:t>Registro como herramienta de </a:t>
            </a:r>
            <a:r>
              <a:rPr lang="es-ES_tradnl" sz="4000" dirty="0" smtClean="0">
                <a:solidFill>
                  <a:schemeClr val="tx1"/>
                </a:solidFill>
              </a:rPr>
              <a:t>apoyo a la inclusión </a:t>
            </a:r>
            <a:r>
              <a:rPr lang="es-ES_tradnl" sz="4000" dirty="0">
                <a:solidFill>
                  <a:schemeClr val="tx1"/>
                </a:solidFill>
              </a:rPr>
              <a:t>y </a:t>
            </a:r>
            <a:r>
              <a:rPr lang="es-ES_tradnl" sz="4000" dirty="0" smtClean="0">
                <a:solidFill>
                  <a:schemeClr val="tx1"/>
                </a:solidFill>
              </a:rPr>
              <a:t>mayor aporte </a:t>
            </a:r>
            <a:r>
              <a:rPr lang="es-ES_tradnl" sz="4000" dirty="0">
                <a:solidFill>
                  <a:schemeClr val="tx1"/>
                </a:solidFill>
              </a:rPr>
              <a:t>a la toma de </a:t>
            </a:r>
            <a:r>
              <a:rPr lang="es-ES_tradnl" sz="4000" dirty="0" smtClean="0">
                <a:solidFill>
                  <a:schemeClr val="tx1"/>
                </a:solidFill>
              </a:rPr>
              <a:t>decisiones en los procesos de compra</a:t>
            </a:r>
          </a:p>
          <a:p>
            <a:pPr marL="0" indent="0" algn="ctr" eaLnBrk="1" hangingPunct="1">
              <a:buNone/>
            </a:pPr>
            <a:r>
              <a:rPr lang="es-ES_tradnl" sz="2000" dirty="0" smtClean="0">
                <a:solidFill>
                  <a:schemeClr val="tx1"/>
                </a:solidFill>
              </a:rPr>
              <a:t>Igual para todos, Evaluación, + actualización de la información</a:t>
            </a:r>
            <a:endParaRPr lang="es-ES_tradnl" sz="2000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07605" y="26064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CL" smtClean="0"/>
          </a:p>
        </p:txBody>
      </p:sp>
      <p:sp>
        <p:nvSpPr>
          <p:cNvPr id="69635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s-CL" smtClean="0"/>
          </a:p>
        </p:txBody>
      </p:sp>
      <p:pic>
        <p:nvPicPr>
          <p:cNvPr id="69636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CuadroTexto 4"/>
          <p:cNvSpPr txBox="1">
            <a:spLocks noChangeArrowheads="1"/>
          </p:cNvSpPr>
          <p:nvPr/>
        </p:nvSpPr>
        <p:spPr bwMode="auto">
          <a:xfrm>
            <a:off x="2408238" y="2270125"/>
            <a:ext cx="4262437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L" sz="1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Registro de </a:t>
            </a:r>
            <a:r>
              <a:rPr lang="es-CL" sz="18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Proveedores y su potencial </a:t>
            </a:r>
            <a:r>
              <a:rPr lang="es-CL" sz="1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CL" sz="18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consolidación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L" sz="18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MX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Aurora </a:t>
            </a:r>
            <a:r>
              <a:rPr lang="es-MX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Jefa Departamento de Proveedores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L" sz="1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SANTIAGO 2015</a:t>
            </a:r>
            <a:endParaRPr lang="es-CL" sz="1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5"/>
          <a:stretch/>
        </p:blipFill>
        <p:spPr>
          <a:xfrm>
            <a:off x="5292080" y="4192"/>
            <a:ext cx="4148189" cy="685380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0" y="4192"/>
            <a:ext cx="5292080" cy="68538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4" name="Rectángulo 3"/>
          <p:cNvSpPr/>
          <p:nvPr/>
        </p:nvSpPr>
        <p:spPr>
          <a:xfrm>
            <a:off x="125760" y="764704"/>
            <a:ext cx="50405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CL" sz="20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el </a:t>
            </a:r>
            <a:r>
              <a:rPr lang="es-C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Registro electrónico de proveedores</a:t>
            </a:r>
            <a:r>
              <a:rPr lang="es-C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sz="20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Estado, soportado en una plataforma tecnológica, que reúne toda la información relevante de aquellas empresas que participan en el Mercado Público</a:t>
            </a:r>
            <a:r>
              <a:rPr lang="es-CL" sz="20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eaLnBrk="1" hangingPunct="1">
              <a:defRPr/>
            </a:pPr>
            <a:r>
              <a:rPr lang="es-CL" sz="20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s-CL" sz="2000" dirty="0">
              <a:solidFill>
                <a:srgbClr val="7F7F7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es-CL" sz="20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Registro contempla la </a:t>
            </a:r>
            <a:r>
              <a:rPr lang="es-C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información comercial, legal y financiera</a:t>
            </a:r>
            <a:r>
              <a:rPr lang="es-C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CL" sz="20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permite acreditar que la empresa cumple con los requisitos para venderle al Estado</a:t>
            </a:r>
            <a:r>
              <a:rPr lang="es-CL" sz="20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eaLnBrk="1" hangingPunct="1">
              <a:defRPr/>
            </a:pPr>
            <a:endParaRPr lang="es-CL" sz="2000" dirty="0">
              <a:solidFill>
                <a:srgbClr val="7F7F7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es-CL" sz="20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Adicionalmente, el registro incluye información de los productos, servicios, proyectos y certificaciones de las empresas. </a:t>
            </a:r>
          </a:p>
          <a:p>
            <a:pPr algn="ctr"/>
            <a:endParaRPr lang="es-C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26 CuadroTexto"/>
          <p:cNvSpPr txBox="1">
            <a:spLocks noChangeArrowheads="1"/>
          </p:cNvSpPr>
          <p:nvPr/>
        </p:nvSpPr>
        <p:spPr bwMode="auto">
          <a:xfrm>
            <a:off x="5282750" y="13218"/>
            <a:ext cx="271661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sz="3200" dirty="0" smtClean="0">
                <a:solidFill>
                  <a:srgbClr val="006CB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¿Que es el Registro?</a:t>
            </a:r>
            <a:endParaRPr lang="es-CL" sz="3200" dirty="0">
              <a:solidFill>
                <a:srgbClr val="006CB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14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550" y="1557338"/>
            <a:ext cx="9097963" cy="4651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5094288"/>
            <a:ext cx="2595562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" r="-1"/>
          <a:stretch/>
        </p:blipFill>
        <p:spPr bwMode="auto">
          <a:xfrm>
            <a:off x="1619672" y="2231330"/>
            <a:ext cx="812904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574" y="2273300"/>
            <a:ext cx="745298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152" y="2100199"/>
            <a:ext cx="967544" cy="94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4718050"/>
            <a:ext cx="1042206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4718050"/>
            <a:ext cx="1225483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5243513"/>
            <a:ext cx="9810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10 Conector recto"/>
          <p:cNvCxnSpPr/>
          <p:nvPr/>
        </p:nvCxnSpPr>
        <p:spPr>
          <a:xfrm flipV="1">
            <a:off x="1403350" y="3149600"/>
            <a:ext cx="1609725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8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3206750"/>
            <a:ext cx="4857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9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251200"/>
            <a:ext cx="84772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0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251200"/>
            <a:ext cx="947737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1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3270250"/>
            <a:ext cx="73818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2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5856288"/>
            <a:ext cx="10366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3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5854700"/>
            <a:ext cx="842963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4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916613"/>
            <a:ext cx="14747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18 Conector recto"/>
          <p:cNvCxnSpPr/>
          <p:nvPr/>
        </p:nvCxnSpPr>
        <p:spPr>
          <a:xfrm flipV="1">
            <a:off x="6227763" y="3125788"/>
            <a:ext cx="1657350" cy="23812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881" y="2133599"/>
            <a:ext cx="826478" cy="89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077" y="1536845"/>
            <a:ext cx="1907035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21 Conector recto"/>
          <p:cNvCxnSpPr>
            <a:stCxn id="45081" idx="2"/>
            <a:endCxn id="45060" idx="0"/>
          </p:cNvCxnSpPr>
          <p:nvPr/>
        </p:nvCxnSpPr>
        <p:spPr>
          <a:xfrm flipH="1">
            <a:off x="4589463" y="3857625"/>
            <a:ext cx="25400" cy="1236663"/>
          </a:xfrm>
          <a:prstGeom prst="line">
            <a:avLst/>
          </a:prstGeom>
          <a:ln w="571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angular"/>
          <p:cNvCxnSpPr>
            <a:endCxn id="45060" idx="3"/>
          </p:cNvCxnSpPr>
          <p:nvPr/>
        </p:nvCxnSpPr>
        <p:spPr>
          <a:xfrm rot="10800000" flipV="1">
            <a:off x="5886450" y="4013200"/>
            <a:ext cx="2722563" cy="1741488"/>
          </a:xfrm>
          <a:prstGeom prst="bentConnector3">
            <a:avLst>
              <a:gd name="adj1" fmla="val 275"/>
            </a:avLst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angular"/>
          <p:cNvCxnSpPr>
            <a:endCxn id="45060" idx="1"/>
          </p:cNvCxnSpPr>
          <p:nvPr/>
        </p:nvCxnSpPr>
        <p:spPr>
          <a:xfrm>
            <a:off x="679450" y="4013200"/>
            <a:ext cx="2611438" cy="1741488"/>
          </a:xfrm>
          <a:prstGeom prst="bentConnector3">
            <a:avLst>
              <a:gd name="adj1" fmla="val 437"/>
            </a:avLst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81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2239963"/>
            <a:ext cx="3143250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82" name="Picture 2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076" y="1140458"/>
            <a:ext cx="1762174" cy="83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83" name="26 CuadroTexto"/>
          <p:cNvSpPr txBox="1">
            <a:spLocks noChangeArrowheads="1"/>
          </p:cNvSpPr>
          <p:nvPr/>
        </p:nvSpPr>
        <p:spPr bwMode="auto">
          <a:xfrm>
            <a:off x="350838" y="146050"/>
            <a:ext cx="8089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MX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Modelo</a:t>
            </a:r>
            <a:endParaRPr lang="es-C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488" y="1624012"/>
            <a:ext cx="1902169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5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4" r="27360"/>
          <a:stretch/>
        </p:blipFill>
        <p:spPr bwMode="auto">
          <a:xfrm>
            <a:off x="-271861" y="-47390"/>
            <a:ext cx="4824537" cy="687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544114" y="13645"/>
            <a:ext cx="4599886" cy="7181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es-CL" dirty="0" smtClean="0">
              <a:solidFill>
                <a:srgbClr val="7F7F7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es-CL" dirty="0">
              <a:solidFill>
                <a:srgbClr val="7F7F7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es-CL" dirty="0" smtClean="0">
              <a:solidFill>
                <a:srgbClr val="7F7F7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s-CL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s-CL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servicio principal está orientado a la </a:t>
            </a:r>
            <a:r>
              <a:rPr lang="es-CL" b="1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validación en línea </a:t>
            </a:r>
            <a:r>
              <a:rPr lang="es-CL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todos los requisitos legales establecidos en la ley de Compras Públicas para hacer negocios con el Estado.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es-CL" dirty="0">
              <a:solidFill>
                <a:srgbClr val="7F7F7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s-CL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También existen </a:t>
            </a:r>
            <a:r>
              <a:rPr lang="es-CL" b="1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servicios complementarios </a:t>
            </a:r>
            <a:r>
              <a:rPr lang="es-CL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permiten la acreditación y custodia electrónica de documentos entregados por los proveedores (escrituras, balances, poderes, certificados, entre otros), así como también es una vitrina publicitaria en Internet para las empresas y sus productos.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es-CL" dirty="0">
              <a:solidFill>
                <a:srgbClr val="7F7F7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s-CL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 la información es concentrada en una sola ficha electrónica de manera de hacer más eficiente los procesos de compras.</a:t>
            </a:r>
          </a:p>
          <a:p>
            <a:pPr algn="just">
              <a:spcBef>
                <a:spcPts val="750"/>
              </a:spcBef>
              <a:buFont typeface="Arial" panose="020B0604020202020204" pitchFamily="34" charset="0"/>
              <a:defRPr/>
            </a:pPr>
            <a:r>
              <a:rPr lang="es-CL" sz="20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0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L" sz="2000" dirty="0">
              <a:solidFill>
                <a:srgbClr val="7F7F7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26 CuadroTexto"/>
          <p:cNvSpPr txBox="1">
            <a:spLocks noChangeArrowheads="1"/>
          </p:cNvSpPr>
          <p:nvPr/>
        </p:nvSpPr>
        <p:spPr bwMode="auto">
          <a:xfrm>
            <a:off x="2339752" y="19441"/>
            <a:ext cx="49488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MX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Funciones</a:t>
            </a:r>
            <a:r>
              <a:rPr lang="es-MX" sz="3200" dirty="0" smtClean="0">
                <a:solidFill>
                  <a:srgbClr val="006CB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MX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Registro</a:t>
            </a:r>
            <a:endParaRPr lang="es-C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8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3" name="26 CuadroTexto"/>
          <p:cNvSpPr txBox="1">
            <a:spLocks noChangeArrowheads="1"/>
          </p:cNvSpPr>
          <p:nvPr/>
        </p:nvSpPr>
        <p:spPr bwMode="auto">
          <a:xfrm>
            <a:off x="350838" y="146050"/>
            <a:ext cx="80899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Funciones </a:t>
            </a:r>
            <a:r>
              <a:rPr lang="es-C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Registro- Validación Online</a:t>
            </a:r>
          </a:p>
          <a:p>
            <a:endParaRPr lang="es-CL" sz="3200" dirty="0">
              <a:solidFill>
                <a:srgbClr val="006CB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05115" y="964406"/>
            <a:ext cx="874072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rgbClr val="006CB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sz="3000" b="1">
                <a:solidFill>
                  <a:srgbClr val="FFFFFF"/>
                </a:solidFill>
                <a:latin typeface="Trebuchet MS" panose="020B0603020202020204" pitchFamily="34" charset="0"/>
                <a:ea typeface="MS PGothic" panose="020B0600070205080204" pitchFamily="34" charset="-128"/>
              </a:rPr>
              <a:t>Validación on-line</a:t>
            </a:r>
            <a:endParaRPr lang="es-CL" sz="3000" b="1">
              <a:solidFill>
                <a:srgbClr val="FFFFFF"/>
              </a:solidFill>
              <a:latin typeface="Trebuchet MS" panose="020B0603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5823015" y="1096140"/>
            <a:ext cx="3235281" cy="10798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179388" indent="-179388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rgbClr val="006CB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30000"/>
              </a:spcBef>
              <a:buFontTx/>
              <a:buChar char="•"/>
            </a:pPr>
            <a:r>
              <a:rPr lang="es-ES" sz="1500" dirty="0">
                <a:solidFill>
                  <a:srgbClr val="022251"/>
                </a:solidFill>
                <a:latin typeface="Trebuchet MS" panose="020B0603020202020204" pitchFamily="34" charset="0"/>
                <a:ea typeface="MS PGothic" panose="020B0600070205080204" pitchFamily="34" charset="-128"/>
              </a:rPr>
              <a:t>Verificación Datos Generales</a:t>
            </a:r>
            <a:br>
              <a:rPr lang="es-ES" sz="1500" dirty="0">
                <a:solidFill>
                  <a:srgbClr val="022251"/>
                </a:solidFill>
                <a:latin typeface="Trebuchet MS" panose="020B0603020202020204" pitchFamily="34" charset="0"/>
                <a:ea typeface="MS PGothic" panose="020B0600070205080204" pitchFamily="34" charset="-128"/>
              </a:rPr>
            </a:br>
            <a:endParaRPr lang="es-ES" sz="750" dirty="0">
              <a:solidFill>
                <a:srgbClr val="022251"/>
              </a:solidFill>
              <a:latin typeface="Trebuchet MS" panose="020B060302020202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30000"/>
              </a:spcBef>
              <a:buFontTx/>
              <a:buChar char="•"/>
            </a:pPr>
            <a:r>
              <a:rPr lang="es-ES" sz="1500" dirty="0">
                <a:solidFill>
                  <a:srgbClr val="022251"/>
                </a:solidFill>
                <a:latin typeface="Trebuchet MS" panose="020B0603020202020204" pitchFamily="34" charset="0"/>
                <a:ea typeface="MS PGothic" panose="020B0600070205080204" pitchFamily="34" charset="-128"/>
              </a:rPr>
              <a:t>Validación de Normativas</a:t>
            </a:r>
            <a:endParaRPr lang="es-CL" sz="1500" dirty="0">
              <a:solidFill>
                <a:srgbClr val="022251"/>
              </a:solidFill>
              <a:latin typeface="Trebuchet MS" panose="020B0603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1317172" y="3039666"/>
            <a:ext cx="1308074" cy="485775"/>
          </a:xfrm>
          <a:prstGeom prst="line">
            <a:avLst/>
          </a:prstGeom>
          <a:noFill/>
          <a:ln w="28575">
            <a:solidFill>
              <a:srgbClr val="8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1317172" y="3039666"/>
            <a:ext cx="1308074" cy="485775"/>
          </a:xfrm>
          <a:prstGeom prst="line">
            <a:avLst/>
          </a:prstGeom>
          <a:noFill/>
          <a:ln w="28575">
            <a:solidFill>
              <a:srgbClr val="00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2019640" y="2715817"/>
            <a:ext cx="412757" cy="810815"/>
          </a:xfrm>
          <a:prstGeom prst="line">
            <a:avLst/>
          </a:prstGeom>
          <a:noFill/>
          <a:ln w="28575">
            <a:solidFill>
              <a:srgbClr val="8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2019640" y="2715817"/>
            <a:ext cx="412757" cy="810815"/>
          </a:xfrm>
          <a:prstGeom prst="line">
            <a:avLst/>
          </a:prstGeom>
          <a:noFill/>
          <a:ln w="28575">
            <a:solidFill>
              <a:srgbClr val="00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 flipH="1">
            <a:off x="2343491" y="2715817"/>
            <a:ext cx="688939" cy="810815"/>
          </a:xfrm>
          <a:prstGeom prst="line">
            <a:avLst/>
          </a:prstGeom>
          <a:noFill/>
          <a:ln w="28575">
            <a:solidFill>
              <a:srgbClr val="8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>
            <a:off x="2360237" y="2715817"/>
            <a:ext cx="688939" cy="810815"/>
          </a:xfrm>
          <a:prstGeom prst="line">
            <a:avLst/>
          </a:prstGeom>
          <a:noFill/>
          <a:ln w="28575">
            <a:solidFill>
              <a:srgbClr val="00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 flipH="1">
            <a:off x="2343490" y="3039667"/>
            <a:ext cx="1582739" cy="486965"/>
          </a:xfrm>
          <a:prstGeom prst="line">
            <a:avLst/>
          </a:prstGeom>
          <a:noFill/>
          <a:ln w="28575">
            <a:solidFill>
              <a:srgbClr val="8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 flipH="1">
            <a:off x="2343490" y="3039667"/>
            <a:ext cx="1582739" cy="486965"/>
          </a:xfrm>
          <a:prstGeom prst="line">
            <a:avLst/>
          </a:prstGeom>
          <a:noFill/>
          <a:ln w="28575">
            <a:solidFill>
              <a:srgbClr val="00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pic>
        <p:nvPicPr>
          <p:cNvPr id="42" name="Picture 29" descr="off-server-128x128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995" y="3181190"/>
            <a:ext cx="1308073" cy="13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8" descr="Computer1_2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1" y="2134494"/>
            <a:ext cx="1314395" cy="10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0" descr="Computer1_2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748" y="1749040"/>
            <a:ext cx="1314395" cy="10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1" descr="Computer1_2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793" y="1772816"/>
            <a:ext cx="1314395" cy="10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2" descr="Computer1_2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85" y="2096666"/>
            <a:ext cx="1314395" cy="10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344254" y="3552230"/>
            <a:ext cx="1685927" cy="4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  <a:buNone/>
              <a:defRPr/>
            </a:pPr>
            <a:r>
              <a:rPr lang="es-CL" sz="1050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Acreditación </a:t>
            </a:r>
          </a:p>
          <a:p>
            <a:pPr algn="ctr">
              <a:lnSpc>
                <a:spcPts val="1200"/>
              </a:lnSpc>
              <a:spcBef>
                <a:spcPct val="0"/>
              </a:spcBef>
              <a:buNone/>
              <a:defRPr/>
            </a:pPr>
            <a:r>
              <a:rPr lang="es-CL" sz="1050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Electrónica on-line</a:t>
            </a:r>
          </a:p>
        </p:txBody>
      </p:sp>
      <p:sp>
        <p:nvSpPr>
          <p:cNvPr id="48" name="Text Box 57"/>
          <p:cNvSpPr txBox="1">
            <a:spLocks noChangeArrowheads="1"/>
          </p:cNvSpPr>
          <p:nvPr/>
        </p:nvSpPr>
        <p:spPr bwMode="auto">
          <a:xfrm>
            <a:off x="476142" y="5394751"/>
            <a:ext cx="3755778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rgbClr val="006CB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lnSpc>
                <a:spcPct val="105000"/>
              </a:lnSpc>
              <a:buFontTx/>
              <a:buNone/>
            </a:pPr>
            <a:r>
              <a:rPr lang="es-MX" sz="1500" b="1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Generación Ficha Electrónica</a:t>
            </a:r>
          </a:p>
          <a:p>
            <a:pPr>
              <a:lnSpc>
                <a:spcPct val="105000"/>
              </a:lnSpc>
              <a:buFontTx/>
              <a:buNone/>
            </a:pPr>
            <a:r>
              <a:rPr lang="es-MX" sz="1500" b="1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		</a:t>
            </a: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28269" y="1579769"/>
            <a:ext cx="1652543" cy="27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rgbClr val="006CB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  <a:buNone/>
            </a:pPr>
            <a:r>
              <a:rPr lang="es-ES" sz="12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          Servicio de </a:t>
            </a:r>
            <a:br>
              <a:rPr lang="es-ES" sz="12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r>
              <a:rPr lang="es-ES" sz="12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Impuestos Internos </a:t>
            </a: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1255531" y="1293721"/>
            <a:ext cx="1652543" cy="27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rgbClr val="006CB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  <a:buNone/>
            </a:pPr>
            <a:r>
              <a:rPr lang="es-ES" sz="12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          Tesorería </a:t>
            </a:r>
            <a:br>
              <a:rPr lang="es-ES" sz="12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r>
              <a:rPr lang="es-ES" sz="12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General de la República </a:t>
            </a: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2845970" y="1398566"/>
            <a:ext cx="1652542" cy="27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rgbClr val="006CB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  <a:buNone/>
            </a:pPr>
            <a:r>
              <a:rPr lang="es-ES" sz="12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         Dirección </a:t>
            </a:r>
            <a:br>
              <a:rPr lang="es-ES" sz="12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r>
              <a:rPr lang="es-ES" sz="12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del Trabajo </a:t>
            </a: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 bwMode="auto">
          <a:xfrm>
            <a:off x="3865082" y="1762014"/>
            <a:ext cx="1377878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rgbClr val="006CB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  <a:buNone/>
            </a:pPr>
            <a:r>
              <a:rPr lang="es-ES" sz="12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         Superintendencia</a:t>
            </a:r>
            <a:br>
              <a:rPr lang="es-ES" sz="12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r>
              <a:rPr lang="es-ES" sz="12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de Quiebras</a:t>
            </a:r>
          </a:p>
        </p:txBody>
      </p:sp>
      <p:pic>
        <p:nvPicPr>
          <p:cNvPr id="5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972" y="3039667"/>
            <a:ext cx="4633462" cy="593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0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3" name="26 CuadroTexto"/>
          <p:cNvSpPr txBox="1">
            <a:spLocks noChangeArrowheads="1"/>
          </p:cNvSpPr>
          <p:nvPr/>
        </p:nvSpPr>
        <p:spPr bwMode="auto">
          <a:xfrm>
            <a:off x="350838" y="146050"/>
            <a:ext cx="8089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es el Registro</a:t>
            </a:r>
          </a:p>
          <a:p>
            <a:r>
              <a:rPr lang="es-C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Información Complementaria</a:t>
            </a:r>
          </a:p>
        </p:txBody>
      </p:sp>
      <p:sp>
        <p:nvSpPr>
          <p:cNvPr id="59" name="Rectangle 18"/>
          <p:cNvSpPr>
            <a:spLocks noChangeArrowheads="1"/>
          </p:cNvSpPr>
          <p:nvPr/>
        </p:nvSpPr>
        <p:spPr bwMode="auto">
          <a:xfrm>
            <a:off x="309296" y="2054547"/>
            <a:ext cx="589798" cy="56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rgbClr val="006CB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sz="5400" b="1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2</a:t>
            </a:r>
            <a:endParaRPr lang="es-CL" sz="5400" b="1">
              <a:solidFill>
                <a:srgbClr val="FFFFFF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62" name="26 Grupo"/>
          <p:cNvGrpSpPr>
            <a:grpSpLocks/>
          </p:cNvGrpSpPr>
          <p:nvPr/>
        </p:nvGrpSpPr>
        <p:grpSpPr bwMode="auto">
          <a:xfrm>
            <a:off x="73393" y="1223268"/>
            <a:ext cx="10198284" cy="5936879"/>
            <a:chOff x="170908" y="2018562"/>
            <a:chExt cx="9288312" cy="4523372"/>
          </a:xfrm>
        </p:grpSpPr>
        <p:sp>
          <p:nvSpPr>
            <p:cNvPr id="63" name="Rectangle 18"/>
            <p:cNvSpPr>
              <a:spLocks noChangeArrowheads="1"/>
            </p:cNvSpPr>
            <p:nvPr/>
          </p:nvSpPr>
          <p:spPr bwMode="auto">
            <a:xfrm>
              <a:off x="566738" y="4206875"/>
              <a:ext cx="719137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rgbClr val="006CB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rgbClr val="7F7F7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7F7F7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7F7F7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rgbClr val="7F7F7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rgbClr val="7F7F7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rgbClr val="7F7F7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rgbClr val="7F7F7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rgbClr val="7F7F7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sz="5400" b="1">
                  <a:solidFill>
                    <a:srgbClr val="FFFFFF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3</a:t>
              </a:r>
              <a:endParaRPr lang="es-CL" sz="5400" b="1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pic>
          <p:nvPicPr>
            <p:cNvPr id="6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08" y="2679703"/>
              <a:ext cx="2679474" cy="220235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7263" y="2018562"/>
              <a:ext cx="5631957" cy="452337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6" name="Text Box 17"/>
          <p:cNvSpPr txBox="1">
            <a:spLocks noChangeArrowheads="1"/>
          </p:cNvSpPr>
          <p:nvPr/>
        </p:nvSpPr>
        <p:spPr bwMode="auto">
          <a:xfrm rot="10800000" flipV="1">
            <a:off x="0" y="5804873"/>
            <a:ext cx="4087960" cy="507831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rgbClr val="006CB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sz="135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Ejemplo: Escrituras, Balances, Patentes, Poderes, Certificado Vigencia,…</a:t>
            </a:r>
            <a:endParaRPr lang="es-ES" sz="1350" b="1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908" y="3387291"/>
            <a:ext cx="704149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2"/>
          <p:cNvSpPr>
            <a:spLocks noChangeAspect="1" noChangeArrowheads="1"/>
          </p:cNvSpPr>
          <p:nvPr/>
        </p:nvSpPr>
        <p:spPr bwMode="auto">
          <a:xfrm rot="20880397">
            <a:off x="16026" y="1440153"/>
            <a:ext cx="8986837" cy="44057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sz="1600">
              <a:cs typeface="Arial" panose="020B0604020202020204" pitchFamily="34" charset="0"/>
            </a:endParaRPr>
          </a:p>
        </p:txBody>
      </p:sp>
      <p:sp>
        <p:nvSpPr>
          <p:cNvPr id="6" name="Oval 3"/>
          <p:cNvSpPr>
            <a:spLocks noChangeAspect="1" noChangeArrowheads="1"/>
          </p:cNvSpPr>
          <p:nvPr/>
        </p:nvSpPr>
        <p:spPr bwMode="auto">
          <a:xfrm rot="21350433">
            <a:off x="91871" y="2271397"/>
            <a:ext cx="6503988" cy="357980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Char char="•"/>
            </a:pPr>
            <a:endParaRPr lang="en-US"/>
          </a:p>
          <a:p>
            <a:pPr algn="ctr"/>
            <a:endParaRPr lang="en-US" sz="1600">
              <a:cs typeface="Arial" panose="020B0604020202020204" pitchFamily="34" charset="0"/>
            </a:endParaRPr>
          </a:p>
        </p:txBody>
      </p:sp>
      <p:sp>
        <p:nvSpPr>
          <p:cNvPr id="7" name="Oval 5"/>
          <p:cNvSpPr>
            <a:spLocks noChangeAspect="1" noChangeArrowheads="1"/>
          </p:cNvSpPr>
          <p:nvPr/>
        </p:nvSpPr>
        <p:spPr bwMode="auto">
          <a:xfrm>
            <a:off x="107950" y="3112186"/>
            <a:ext cx="3095625" cy="2369448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 cap="rnd" algn="ctr">
            <a:noFill/>
            <a:round/>
            <a:headEnd/>
            <a:tailEnd/>
          </a:ln>
          <a:effectLst>
            <a:outerShdw dist="25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sz="2700" b="1" dirty="0">
              <a:solidFill>
                <a:schemeClr val="dk1"/>
              </a:solidFill>
              <a:latin typeface="+mn-lt"/>
              <a:cs typeface="Arial" pitchFamily="34" charset="0"/>
            </a:endParaRPr>
          </a:p>
          <a:p>
            <a:pPr eaLnBrk="0" hangingPunct="0">
              <a:defRPr/>
            </a:pPr>
            <a:endParaRPr lang="en-US" sz="2700" b="1" dirty="0">
              <a:solidFill>
                <a:schemeClr val="dk1"/>
              </a:solidFill>
              <a:latin typeface="+mn-lt"/>
              <a:cs typeface="Arial" pitchFamily="34" charset="0"/>
            </a:endParaRPr>
          </a:p>
          <a:p>
            <a:pPr eaLnBrk="0" hangingPunct="0">
              <a:lnSpc>
                <a:spcPct val="45000"/>
              </a:lnSpc>
              <a:defRPr/>
            </a:pPr>
            <a:endParaRPr lang="en-US" sz="1600" dirty="0">
              <a:solidFill>
                <a:schemeClr val="dk1"/>
              </a:solidFill>
              <a:latin typeface="Lucida Sans Unicode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en-US" sz="1600" dirty="0">
              <a:solidFill>
                <a:schemeClr val="dk1"/>
              </a:solidFill>
              <a:latin typeface="Lucida Sans Unicode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  <a:defRPr/>
            </a:pPr>
            <a:endParaRPr lang="en-US" sz="1600" dirty="0">
              <a:solidFill>
                <a:schemeClr val="dk1"/>
              </a:solidFill>
              <a:latin typeface="Lucida Sans Unicode" pitchFamily="34" charset="0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 rot="20507668">
            <a:off x="3036888" y="3116510"/>
            <a:ext cx="3048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Consolidación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 rot="20387623">
            <a:off x="6345199" y="2286579"/>
            <a:ext cx="23764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Valor </a:t>
            </a:r>
            <a:r>
              <a:rPr lang="en-US" sz="32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agregado</a:t>
            </a:r>
            <a:endParaRPr lang="en-US" sz="3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 rot="20551772">
            <a:off x="539750" y="4009350"/>
            <a:ext cx="2293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0065B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Adopción</a:t>
            </a:r>
            <a:endParaRPr lang="en-US" sz="1000" b="1" dirty="0">
              <a:solidFill>
                <a:srgbClr val="0065B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 rot="20506978">
            <a:off x="539750" y="4072850"/>
            <a:ext cx="11953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AU" sz="1600">
                <a:solidFill>
                  <a:schemeClr val="bg1"/>
                </a:solidFill>
                <a:latin typeface="Candara" panose="020E0502030303020204" pitchFamily="34" charset="0"/>
              </a:rPr>
              <a:t>Del sistema</a:t>
            </a: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 rot="20508908">
            <a:off x="3664503" y="3670071"/>
            <a:ext cx="2447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A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Masificación</a:t>
            </a:r>
            <a:r>
              <a:rPr lang="en-A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del </a:t>
            </a:r>
            <a:r>
              <a:rPr lang="en-A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uso</a:t>
            </a:r>
            <a:r>
              <a:rPr lang="en-A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de los </a:t>
            </a:r>
            <a:r>
              <a:rPr lang="en-A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compradores</a:t>
            </a:r>
            <a:r>
              <a:rPr lang="en-A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y </a:t>
            </a:r>
            <a:r>
              <a:rPr lang="en-A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proveedores</a:t>
            </a:r>
            <a:endParaRPr lang="en-A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 rot="20324454">
            <a:off x="6643463" y="3221079"/>
            <a:ext cx="22145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AU" dirty="0" err="1" smtClean="0">
                <a:latin typeface="Candara" panose="020E0502030303020204" pitchFamily="34" charset="0"/>
              </a:rPr>
              <a:t>Capacitación</a:t>
            </a:r>
            <a:r>
              <a:rPr lang="en-AU" dirty="0" smtClean="0">
                <a:latin typeface="Candara" panose="020E0502030303020204" pitchFamily="34" charset="0"/>
              </a:rPr>
              <a:t> , </a:t>
            </a:r>
            <a:r>
              <a:rPr lang="en-AU" dirty="0" err="1" smtClean="0">
                <a:latin typeface="Candara" panose="020E0502030303020204" pitchFamily="34" charset="0"/>
              </a:rPr>
              <a:t>Difusión</a:t>
            </a:r>
            <a:r>
              <a:rPr lang="en-AU" dirty="0" smtClean="0">
                <a:latin typeface="Candara" panose="020E0502030303020204" pitchFamily="34" charset="0"/>
              </a:rPr>
              <a:t>, </a:t>
            </a:r>
            <a:r>
              <a:rPr lang="en-AU" dirty="0" err="1" smtClean="0">
                <a:latin typeface="Candara" panose="020E0502030303020204" pitchFamily="34" charset="0"/>
              </a:rPr>
              <a:t>apoyo</a:t>
            </a:r>
            <a:r>
              <a:rPr lang="en-AU" dirty="0" smtClean="0">
                <a:latin typeface="Candara" panose="020E0502030303020204" pitchFamily="34" charset="0"/>
              </a:rPr>
              <a:t> a la </a:t>
            </a:r>
            <a:r>
              <a:rPr lang="en-AU" dirty="0" err="1" smtClean="0">
                <a:latin typeface="Candara" panose="020E0502030303020204" pitchFamily="34" charset="0"/>
              </a:rPr>
              <a:t>toma</a:t>
            </a:r>
            <a:r>
              <a:rPr lang="en-AU" dirty="0" smtClean="0">
                <a:latin typeface="Candara" panose="020E0502030303020204" pitchFamily="34" charset="0"/>
              </a:rPr>
              <a:t> de </a:t>
            </a:r>
            <a:r>
              <a:rPr lang="en-AU" dirty="0" err="1" smtClean="0">
                <a:latin typeface="Candara" panose="020E0502030303020204" pitchFamily="34" charset="0"/>
              </a:rPr>
              <a:t>decisiones</a:t>
            </a:r>
            <a:endParaRPr lang="en-AU" dirty="0">
              <a:latin typeface="Candara" panose="020E0502030303020204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07950" y="56714"/>
            <a:ext cx="300755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C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Estrategia </a:t>
            </a:r>
          </a:p>
          <a:p>
            <a:pPr eaLnBrk="1" hangingPunct="1"/>
            <a:r>
              <a:rPr lang="es-C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desarrollo 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1" name="Conector recto de flecha 30"/>
          <p:cNvCxnSpPr/>
          <p:nvPr/>
        </p:nvCxnSpPr>
        <p:spPr>
          <a:xfrm flipV="1">
            <a:off x="478275" y="5949281"/>
            <a:ext cx="8126173" cy="1027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64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52802"/>
              </p:ext>
            </p:extLst>
          </p:nvPr>
        </p:nvGraphicFramePr>
        <p:xfrm>
          <a:off x="0" y="980728"/>
          <a:ext cx="896448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MX" sz="3200" dirty="0">
                <a:solidFill>
                  <a:schemeClr val="tx1"/>
                </a:solidFill>
              </a:rPr>
              <a:t>Inscritos </a:t>
            </a:r>
            <a:r>
              <a:rPr lang="es-MX" sz="3200" dirty="0" smtClean="0">
                <a:solidFill>
                  <a:schemeClr val="tx1"/>
                </a:solidFill>
              </a:rPr>
              <a:t/>
            </a:r>
            <a:br>
              <a:rPr lang="es-MX" sz="3200" dirty="0" smtClean="0">
                <a:solidFill>
                  <a:schemeClr val="tx1"/>
                </a:solidFill>
              </a:rPr>
            </a:br>
            <a:r>
              <a:rPr lang="es-MX" sz="3200" dirty="0" smtClean="0">
                <a:solidFill>
                  <a:schemeClr val="tx1"/>
                </a:solidFill>
              </a:rPr>
              <a:t>Vigentes</a:t>
            </a:r>
            <a:endParaRPr lang="es-CL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60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9" b="7773"/>
          <a:stretch/>
        </p:blipFill>
        <p:spPr>
          <a:xfrm>
            <a:off x="5436096" y="-2215008"/>
            <a:ext cx="5688632" cy="907300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0"/>
            <a:ext cx="5220072" cy="6488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s-CL" sz="2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CL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Estandariza</a:t>
            </a:r>
            <a:r>
              <a:rPr lang="es-CL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Simplifica la identificación </a:t>
            </a:r>
            <a:r>
              <a:rPr lang="es-CL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CL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proveedores que participan en </a:t>
            </a:r>
            <a:r>
              <a:rPr lang="es-CL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www.mercadopublico.cl</a:t>
            </a:r>
            <a:r>
              <a:rPr lang="es-CL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CL" sz="22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MX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 el acceso </a:t>
            </a:r>
            <a:r>
              <a:rPr lang="es-MX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sistema en </a:t>
            </a:r>
            <a:r>
              <a:rPr lang="es-CL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</a:t>
            </a:r>
            <a:r>
              <a:rPr lang="es-CL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plataforma única y centralizada, con información actualizada.</a:t>
            </a:r>
          </a:p>
          <a:p>
            <a:pPr marL="285750" indent="-285750" algn="just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CL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Minimiza </a:t>
            </a:r>
            <a:r>
              <a:rPr lang="es-CL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riesgos</a:t>
            </a:r>
            <a:r>
              <a:rPr lang="es-CL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asociados al proceso de evaluación de proveedores.</a:t>
            </a:r>
          </a:p>
          <a:p>
            <a:pPr marL="285750" indent="-285750" algn="just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CL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 proceso de fiscalización y cumplimiento de normativa vigente.</a:t>
            </a:r>
          </a:p>
          <a:p>
            <a:pPr marL="285750" indent="-285750" algn="just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CL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Mayor eficiencia y productividad para </a:t>
            </a:r>
            <a:r>
              <a:rPr lang="es-CL" sz="2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Estado.</a:t>
            </a:r>
            <a:endParaRPr lang="es-CL" sz="2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580112" y="656387"/>
            <a:ext cx="4968552" cy="18261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spcBef>
                <a:spcPts val="1000"/>
              </a:spcBef>
              <a:defRPr/>
            </a:pPr>
            <a:r>
              <a:rPr lang="es-MX" sz="3200" b="1" dirty="0">
                <a:solidFill>
                  <a:srgbClr val="0065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Principales </a:t>
            </a:r>
            <a:endParaRPr lang="es-MX" sz="3200" b="1" dirty="0" smtClean="0">
              <a:solidFill>
                <a:srgbClr val="0065B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1000"/>
              </a:spcBef>
              <a:defRPr/>
            </a:pPr>
            <a:r>
              <a:rPr lang="es-MX" sz="3200" b="1" dirty="0" smtClean="0">
                <a:solidFill>
                  <a:srgbClr val="0065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avances </a:t>
            </a:r>
            <a:r>
              <a:rPr lang="es-MX" sz="3200" b="1" dirty="0">
                <a:solidFill>
                  <a:srgbClr val="0065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endParaRPr lang="es-MX" sz="3200" b="1" dirty="0" smtClean="0">
              <a:solidFill>
                <a:srgbClr val="0065B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1000"/>
              </a:spcBef>
              <a:defRPr/>
            </a:pPr>
            <a:r>
              <a:rPr lang="es-MX" sz="3200" b="1" dirty="0" smtClean="0">
                <a:solidFill>
                  <a:srgbClr val="0065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aportes</a:t>
            </a:r>
            <a:endParaRPr lang="es-CL" sz="3200" b="1" dirty="0">
              <a:solidFill>
                <a:srgbClr val="0065B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2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lantilla_PPT_ChileCompra 10 añ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A24624C-BE95-4675-83F6-BF1D1307F070}" vid="{139263EC-E834-4CEA-8036-033575C7B9C4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11ABC17252D8B48927D7398BEC33D62" ma:contentTypeVersion="0" ma:contentTypeDescription="Crear nuevo documento." ma:contentTypeScope="" ma:versionID="367af8790338076de636a0baf1dcd5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dc7c31cb0c60622654ff59ad8ed08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761FD5-6AE4-419A-9A9A-40487CF822D5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DFDA9B7-D148-4311-AFFD-EC8D9892E6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Plantilla_PPT_ChileCompra 10 años</Template>
  <TotalTime>29414</TotalTime>
  <Words>390</Words>
  <Application>Microsoft Office PowerPoint</Application>
  <PresentationFormat>Presentación en pantalla (4:3)</PresentationFormat>
  <Paragraphs>70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2" baseType="lpstr">
      <vt:lpstr>MS PGothic</vt:lpstr>
      <vt:lpstr>Arial</vt:lpstr>
      <vt:lpstr>Arial Narrow</vt:lpstr>
      <vt:lpstr>Calibri</vt:lpstr>
      <vt:lpstr>Calibri Light</vt:lpstr>
      <vt:lpstr>Candara</vt:lpstr>
      <vt:lpstr>Lucida Sans Unicode</vt:lpstr>
      <vt:lpstr>Trebuchet MS</vt:lpstr>
      <vt:lpstr>Verdana</vt:lpstr>
      <vt:lpstr>1_Tema de Office</vt:lpstr>
      <vt:lpstr>3_Plantilla_PPT_ChileCompra 10 años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Inscritos  Vigentes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Guillermo Burr</dc:creator>
  <cp:lastModifiedBy>Elena Mora</cp:lastModifiedBy>
  <cp:revision>554</cp:revision>
  <cp:lastPrinted>2014-05-12T22:05:10Z</cp:lastPrinted>
  <dcterms:created xsi:type="dcterms:W3CDTF">2013-04-03T20:59:17Z</dcterms:created>
  <dcterms:modified xsi:type="dcterms:W3CDTF">2015-05-04T22:46:42Z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0x010100311ABC17252D8B48927D7398BEC33D62</vt:lpwstr>
  </property>
</Properties>
</file>